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7" r:id="rId2"/>
    <p:sldId id="256" r:id="rId3"/>
    <p:sldId id="258" r:id="rId4"/>
    <p:sldId id="260" r:id="rId5"/>
    <p:sldId id="259"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8" d="100"/>
          <a:sy n="68" d="100"/>
        </p:scale>
        <p:origin x="90" y="2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jpg>
</file>

<file path=ppt/media/image2.png>
</file>

<file path=ppt/media/image3.pn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1/17/2023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smtClean="0"/>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1/17/2023</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0556" y="609600"/>
            <a:ext cx="3935688" cy="2023252"/>
          </a:xfrm>
        </p:spPr>
        <p:txBody>
          <a:bodyPr>
            <a:normAutofit/>
          </a:bodyPr>
          <a:lstStyle/>
          <a:p>
            <a:r>
              <a:rPr lang="en-US" sz="5400" b="1" dirty="0" smtClean="0">
                <a:solidFill>
                  <a:schemeClr val="accent6">
                    <a:lumMod val="50000"/>
                  </a:schemeClr>
                </a:solidFill>
              </a:rPr>
              <a:t>Stroke Prediction</a:t>
            </a:r>
            <a:endParaRPr lang="en-US" sz="5400" b="1" dirty="0">
              <a:solidFill>
                <a:schemeClr val="accent6">
                  <a:lumMod val="50000"/>
                </a:schemeClr>
              </a:solidFill>
            </a:endParaRPr>
          </a:p>
        </p:txBody>
      </p:sp>
      <p:pic>
        <p:nvPicPr>
          <p:cNvPr id="5" name="Content Placeholder 4"/>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4708783" y="886265"/>
            <a:ext cx="6925195" cy="5064369"/>
          </a:xfrm>
          <a:effectLst>
            <a:softEdge rad="63500"/>
          </a:effectLst>
          <a:scene3d>
            <a:camera prst="perspectiveLeft"/>
            <a:lightRig rig="threePt" dir="t"/>
          </a:scene3d>
        </p:spPr>
      </p:pic>
      <p:sp>
        <p:nvSpPr>
          <p:cNvPr id="6" name="Rounded Rectangle 5"/>
          <p:cNvSpPr/>
          <p:nvPr/>
        </p:nvSpPr>
        <p:spPr>
          <a:xfrm>
            <a:off x="660556" y="3321758"/>
            <a:ext cx="3935689" cy="1099515"/>
          </a:xfrm>
          <a:prstGeom prst="roundRect">
            <a:avLst/>
          </a:prstGeom>
          <a:effectLst>
            <a:softEdge rad="12700"/>
          </a:effectLst>
        </p:spPr>
        <p:style>
          <a:lnRef idx="1">
            <a:schemeClr val="accent1"/>
          </a:lnRef>
          <a:fillRef idx="1003">
            <a:schemeClr val="dk2"/>
          </a:fillRef>
          <a:effectRef idx="1">
            <a:schemeClr val="accent1"/>
          </a:effectRef>
          <a:fontRef idx="minor">
            <a:schemeClr val="dk1"/>
          </a:fontRef>
        </p:style>
        <p:txBody>
          <a:bodyPr rtlCol="0" anchor="ctr"/>
          <a:lstStyle/>
          <a:p>
            <a:r>
              <a:rPr lang="en-US" sz="2400" b="1" i="1" dirty="0">
                <a:solidFill>
                  <a:schemeClr val="bg1"/>
                </a:solidFill>
                <a:latin typeface="Palatino Linotype" panose="02040502050505030304" pitchFamily="18" charset="0"/>
              </a:rPr>
              <a:t>By</a:t>
            </a:r>
          </a:p>
          <a:p>
            <a:r>
              <a:rPr lang="en-US" sz="4800" b="1" dirty="0">
                <a:solidFill>
                  <a:schemeClr val="bg1"/>
                </a:solidFill>
                <a:latin typeface="Tekton Pro" panose="020F0603020208020904" pitchFamily="34" charset="0"/>
              </a:rPr>
              <a:t>George </a:t>
            </a:r>
            <a:r>
              <a:rPr lang="en-US" sz="4800" b="1" dirty="0" smtClean="0">
                <a:solidFill>
                  <a:schemeClr val="bg1"/>
                </a:solidFill>
                <a:latin typeface="Tekton Pro" panose="020F0603020208020904" pitchFamily="34" charset="0"/>
              </a:rPr>
              <a:t> </a:t>
            </a:r>
            <a:r>
              <a:rPr lang="en-US" sz="4800" b="1" dirty="0" err="1" smtClean="0">
                <a:solidFill>
                  <a:schemeClr val="bg1"/>
                </a:solidFill>
                <a:latin typeface="Tekton Pro" panose="020F0603020208020904" pitchFamily="34" charset="0"/>
              </a:rPr>
              <a:t>Ajayi</a:t>
            </a:r>
            <a:endParaRPr lang="en-US" sz="4800" b="1" dirty="0">
              <a:solidFill>
                <a:schemeClr val="bg1"/>
              </a:solidFill>
              <a:latin typeface="Tekton Pro" panose="020F0603020208020904" pitchFamily="34" charset="0"/>
            </a:endParaRPr>
          </a:p>
        </p:txBody>
      </p:sp>
    </p:spTree>
    <p:extLst>
      <p:ext uri="{BB962C8B-B14F-4D97-AF65-F5344CB8AC3E}">
        <p14:creationId xmlns:p14="http://schemas.microsoft.com/office/powerpoint/2010/main" val="41048987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50760" y="716461"/>
            <a:ext cx="13419786" cy="708338"/>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p:cNvSpPr/>
          <p:nvPr/>
        </p:nvSpPr>
        <p:spPr>
          <a:xfrm>
            <a:off x="347728" y="412124"/>
            <a:ext cx="6045535" cy="1300766"/>
          </a:xfrm>
          <a:prstGeom prst="roundRect">
            <a:avLst/>
          </a:prstGeom>
          <a:effectLst>
            <a:softEdge rad="12700"/>
          </a:effectLst>
        </p:spPr>
        <p:style>
          <a:lnRef idx="1">
            <a:schemeClr val="accent1"/>
          </a:lnRef>
          <a:fillRef idx="1003">
            <a:schemeClr val="dk2"/>
          </a:fillRef>
          <a:effectRef idx="1">
            <a:schemeClr val="accent1"/>
          </a:effectRef>
          <a:fontRef idx="minor">
            <a:schemeClr val="dk1"/>
          </a:fontRef>
        </p:style>
        <p:txBody>
          <a:bodyPr rtlCol="0" anchor="ctr"/>
          <a:lstStyle/>
          <a:p>
            <a:pPr algn="ctr"/>
            <a:r>
              <a:rPr lang="en-US" sz="5000" b="1" dirty="0" smtClean="0">
                <a:ln>
                  <a:solidFill>
                    <a:schemeClr val="tx1"/>
                  </a:solidFill>
                </a:ln>
                <a:solidFill>
                  <a:schemeClr val="bg1"/>
                </a:solidFill>
              </a:rPr>
              <a:t>Why the Prediction ? </a:t>
            </a:r>
            <a:endParaRPr lang="en-US" sz="5000" b="1" dirty="0">
              <a:ln>
                <a:solidFill>
                  <a:schemeClr val="tx1"/>
                </a:solidFill>
              </a:ln>
              <a:solidFill>
                <a:schemeClr val="bg1"/>
              </a:solidFill>
            </a:endParaRPr>
          </a:p>
        </p:txBody>
      </p:sp>
      <p:sp>
        <p:nvSpPr>
          <p:cNvPr id="5" name="TextBox 4"/>
          <p:cNvSpPr txBox="1"/>
          <p:nvPr/>
        </p:nvSpPr>
        <p:spPr>
          <a:xfrm>
            <a:off x="375862" y="1932822"/>
            <a:ext cx="5940532" cy="4708981"/>
          </a:xfrm>
          <a:prstGeom prst="rect">
            <a:avLst/>
          </a:prstGeom>
          <a:noFill/>
        </p:spPr>
        <p:txBody>
          <a:bodyPr wrap="square" rtlCol="0">
            <a:spAutoFit/>
          </a:bodyPr>
          <a:lstStyle/>
          <a:p>
            <a:r>
              <a:rPr lang="en-US" sz="2400" dirty="0" smtClean="0"/>
              <a:t>   In </a:t>
            </a:r>
            <a:r>
              <a:rPr lang="en-US" sz="2400" dirty="0"/>
              <a:t>Every 40 seconds, someone in the United States has a stroke and Every 3.5 minutes, someone dies of </a:t>
            </a:r>
            <a:r>
              <a:rPr lang="en-US" sz="2400" dirty="0" smtClean="0"/>
              <a:t>stroke. Every </a:t>
            </a:r>
            <a:r>
              <a:rPr lang="en-US" sz="2400" dirty="0"/>
              <a:t>year, more than 795,000 people in the United States have a stroke and about 610,000 of these are first or new </a:t>
            </a:r>
            <a:r>
              <a:rPr lang="en-US" sz="2400" dirty="0" smtClean="0"/>
              <a:t>strokes.   </a:t>
            </a:r>
          </a:p>
          <a:p>
            <a:r>
              <a:rPr lang="en-US" sz="2400" dirty="0" smtClean="0"/>
              <a:t>  </a:t>
            </a:r>
            <a:r>
              <a:rPr lang="en-US" sz="2600" dirty="0" smtClean="0"/>
              <a:t>Using the stroke prediction data we’ll be able to predict if a person will suffer from stroke in the near future, so they can take necessary steps and make some adjustments in their way of living in order to avoid suffering from the disease.</a:t>
            </a:r>
            <a:endParaRPr lang="en-US" sz="2600"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93263" y="2208629"/>
            <a:ext cx="5662749" cy="3672092"/>
          </a:xfrm>
          <a:prstGeom prst="rect">
            <a:avLst/>
          </a:prstGeom>
          <a:ln>
            <a:noFill/>
          </a:ln>
          <a:effectLst>
            <a:reflection blurRad="6350" stA="52000" endA="300" endPos="35000" dir="5400000" sy="-100000" algn="bl" rotWithShape="0"/>
            <a:softEdge rad="139700"/>
          </a:effectLst>
          <a:scene3d>
            <a:camera prst="orthographicFront">
              <a:rot lat="0" lon="600000" rev="0"/>
            </a:camera>
            <a:lightRig rig="threePt" dir="t"/>
          </a:scene3d>
        </p:spPr>
      </p:pic>
    </p:spTree>
    <p:extLst>
      <p:ext uri="{BB962C8B-B14F-4D97-AF65-F5344CB8AC3E}">
        <p14:creationId xmlns:p14="http://schemas.microsoft.com/office/powerpoint/2010/main" val="206646914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6927" y="749749"/>
            <a:ext cx="13419786" cy="708338"/>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ounded Rectangle 2"/>
          <p:cNvSpPr/>
          <p:nvPr/>
        </p:nvSpPr>
        <p:spPr>
          <a:xfrm>
            <a:off x="1570314" y="453535"/>
            <a:ext cx="8990059" cy="1300766"/>
          </a:xfrm>
          <a:prstGeom prst="roundRect">
            <a:avLst/>
          </a:prstGeom>
          <a:effectLst>
            <a:softEdge rad="12700"/>
          </a:effectLst>
        </p:spPr>
        <p:style>
          <a:lnRef idx="1">
            <a:schemeClr val="accent1"/>
          </a:lnRef>
          <a:fillRef idx="1003">
            <a:schemeClr val="dk2"/>
          </a:fillRef>
          <a:effectRef idx="1">
            <a:schemeClr val="accent1"/>
          </a:effectRef>
          <a:fontRef idx="minor">
            <a:schemeClr val="dk1"/>
          </a:fontRef>
        </p:style>
        <p:txBody>
          <a:bodyPr rtlCol="0" anchor="ctr"/>
          <a:lstStyle/>
          <a:p>
            <a:pPr algn="ctr"/>
            <a:r>
              <a:rPr lang="en-US" sz="5000" b="1" dirty="0" smtClean="0">
                <a:ln>
                  <a:solidFill>
                    <a:schemeClr val="tx1"/>
                  </a:solidFill>
                </a:ln>
                <a:solidFill>
                  <a:schemeClr val="bg1"/>
                </a:solidFill>
              </a:rPr>
              <a:t>Dataset for the Stroke Prediction </a:t>
            </a:r>
            <a:endParaRPr lang="en-US" sz="5000" b="1" dirty="0">
              <a:ln>
                <a:solidFill>
                  <a:schemeClr val="tx1"/>
                </a:solidFill>
              </a:ln>
              <a:solidFill>
                <a:schemeClr val="bg1"/>
              </a:solidFill>
            </a:endParaRPr>
          </a:p>
        </p:txBody>
      </p:sp>
      <p:sp>
        <p:nvSpPr>
          <p:cNvPr id="4" name="TextBox 3"/>
          <p:cNvSpPr txBox="1"/>
          <p:nvPr/>
        </p:nvSpPr>
        <p:spPr>
          <a:xfrm>
            <a:off x="478303" y="2053883"/>
            <a:ext cx="3657600" cy="4524315"/>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rgbClr val="002060"/>
                </a:solidFill>
              </a:rPr>
              <a:t>id</a:t>
            </a:r>
          </a:p>
          <a:p>
            <a:pPr marL="285750" indent="-285750">
              <a:buFont typeface="Arial" panose="020B0604020202020204" pitchFamily="34" charset="0"/>
              <a:buChar char="•"/>
            </a:pPr>
            <a:r>
              <a:rPr lang="en-US" sz="2400" dirty="0" smtClean="0">
                <a:solidFill>
                  <a:srgbClr val="002060"/>
                </a:solidFill>
              </a:rPr>
              <a:t>Gender</a:t>
            </a:r>
            <a:endParaRPr lang="en-US" sz="2400" dirty="0">
              <a:solidFill>
                <a:srgbClr val="002060"/>
              </a:solidFill>
            </a:endParaRPr>
          </a:p>
          <a:p>
            <a:pPr marL="285750" indent="-285750">
              <a:buFont typeface="Arial" panose="020B0604020202020204" pitchFamily="34" charset="0"/>
              <a:buChar char="•"/>
            </a:pPr>
            <a:r>
              <a:rPr lang="en-US" sz="2400" dirty="0" smtClean="0">
                <a:solidFill>
                  <a:srgbClr val="002060"/>
                </a:solidFill>
              </a:rPr>
              <a:t>Age</a:t>
            </a:r>
            <a:endParaRPr lang="en-US" sz="2400" dirty="0">
              <a:solidFill>
                <a:srgbClr val="002060"/>
              </a:solidFill>
            </a:endParaRPr>
          </a:p>
          <a:p>
            <a:pPr marL="285750" indent="-285750">
              <a:buFont typeface="Arial" panose="020B0604020202020204" pitchFamily="34" charset="0"/>
              <a:buChar char="•"/>
            </a:pPr>
            <a:r>
              <a:rPr lang="en-US" sz="2400" dirty="0" smtClean="0">
                <a:solidFill>
                  <a:srgbClr val="FF0000"/>
                </a:solidFill>
              </a:rPr>
              <a:t>Hypertension</a:t>
            </a:r>
            <a:endParaRPr lang="en-US" sz="2400" dirty="0">
              <a:solidFill>
                <a:srgbClr val="FF0000"/>
              </a:solidFill>
            </a:endParaRPr>
          </a:p>
          <a:p>
            <a:pPr marL="285750" indent="-285750">
              <a:buFont typeface="Arial" panose="020B0604020202020204" pitchFamily="34" charset="0"/>
              <a:buChar char="•"/>
            </a:pPr>
            <a:r>
              <a:rPr lang="en-US" sz="2400" dirty="0" smtClean="0">
                <a:solidFill>
                  <a:srgbClr val="FF0000"/>
                </a:solidFill>
              </a:rPr>
              <a:t>Heart disease</a:t>
            </a:r>
            <a:endParaRPr lang="en-US" sz="2400" dirty="0">
              <a:solidFill>
                <a:srgbClr val="FF0000"/>
              </a:solidFill>
            </a:endParaRPr>
          </a:p>
          <a:p>
            <a:pPr marL="285750" indent="-285750">
              <a:buFont typeface="Arial" panose="020B0604020202020204" pitchFamily="34" charset="0"/>
              <a:buChar char="•"/>
            </a:pPr>
            <a:r>
              <a:rPr lang="en-US" sz="2400" dirty="0" smtClean="0">
                <a:solidFill>
                  <a:srgbClr val="002060"/>
                </a:solidFill>
              </a:rPr>
              <a:t>Ever Married</a:t>
            </a:r>
            <a:endParaRPr lang="en-US" sz="2400" dirty="0">
              <a:solidFill>
                <a:srgbClr val="002060"/>
              </a:solidFill>
            </a:endParaRPr>
          </a:p>
          <a:p>
            <a:pPr marL="285750" indent="-285750">
              <a:buFont typeface="Arial" panose="020B0604020202020204" pitchFamily="34" charset="0"/>
              <a:buChar char="•"/>
            </a:pPr>
            <a:r>
              <a:rPr lang="en-US" sz="2400" dirty="0" smtClean="0">
                <a:solidFill>
                  <a:srgbClr val="FF0000"/>
                </a:solidFill>
              </a:rPr>
              <a:t>Work Type</a:t>
            </a:r>
            <a:endParaRPr lang="en-US" sz="2400" dirty="0">
              <a:solidFill>
                <a:srgbClr val="FF0000"/>
              </a:solidFill>
            </a:endParaRPr>
          </a:p>
          <a:p>
            <a:pPr marL="285750" indent="-285750">
              <a:buFont typeface="Arial" panose="020B0604020202020204" pitchFamily="34" charset="0"/>
              <a:buChar char="•"/>
            </a:pPr>
            <a:r>
              <a:rPr lang="en-US" sz="2400" dirty="0" smtClean="0">
                <a:solidFill>
                  <a:srgbClr val="002060"/>
                </a:solidFill>
              </a:rPr>
              <a:t>Residence Type</a:t>
            </a:r>
            <a:endParaRPr lang="en-US" sz="2400" dirty="0">
              <a:solidFill>
                <a:srgbClr val="002060"/>
              </a:solidFill>
            </a:endParaRPr>
          </a:p>
          <a:p>
            <a:pPr marL="285750" indent="-285750">
              <a:buFont typeface="Arial" panose="020B0604020202020204" pitchFamily="34" charset="0"/>
              <a:buChar char="•"/>
            </a:pPr>
            <a:r>
              <a:rPr lang="en-US" sz="2400" dirty="0" smtClean="0">
                <a:solidFill>
                  <a:srgbClr val="FF0000"/>
                </a:solidFill>
              </a:rPr>
              <a:t>Average Glucose Level</a:t>
            </a:r>
            <a:endParaRPr lang="en-US" sz="2400" dirty="0">
              <a:solidFill>
                <a:srgbClr val="FF0000"/>
              </a:solidFill>
            </a:endParaRPr>
          </a:p>
          <a:p>
            <a:pPr marL="285750" indent="-285750">
              <a:buFont typeface="Arial" panose="020B0604020202020204" pitchFamily="34" charset="0"/>
              <a:buChar char="•"/>
            </a:pPr>
            <a:r>
              <a:rPr lang="en-US" sz="2400" dirty="0" smtClean="0">
                <a:solidFill>
                  <a:srgbClr val="FF0000"/>
                </a:solidFill>
              </a:rPr>
              <a:t>BMI</a:t>
            </a:r>
            <a:endParaRPr lang="en-US" sz="2400" dirty="0">
              <a:solidFill>
                <a:srgbClr val="FF0000"/>
              </a:solidFill>
            </a:endParaRPr>
          </a:p>
          <a:p>
            <a:pPr marL="285750" indent="-285750">
              <a:buFont typeface="Arial" panose="020B0604020202020204" pitchFamily="34" charset="0"/>
              <a:buChar char="•"/>
            </a:pPr>
            <a:r>
              <a:rPr lang="en-US" sz="2400" dirty="0" smtClean="0">
                <a:solidFill>
                  <a:srgbClr val="FF0000"/>
                </a:solidFill>
              </a:rPr>
              <a:t>Smoking Status</a:t>
            </a:r>
            <a:endParaRPr lang="en-US" sz="2400" dirty="0">
              <a:solidFill>
                <a:srgbClr val="FF0000"/>
              </a:solidFill>
            </a:endParaRPr>
          </a:p>
          <a:p>
            <a:pPr marL="285750" indent="-285750">
              <a:buFont typeface="Arial" panose="020B0604020202020204" pitchFamily="34" charset="0"/>
              <a:buChar char="•"/>
            </a:pPr>
            <a:r>
              <a:rPr lang="en-US" sz="2400" dirty="0" smtClean="0">
                <a:solidFill>
                  <a:srgbClr val="002060"/>
                </a:solidFill>
              </a:rPr>
              <a:t>Stroke</a:t>
            </a:r>
            <a:endParaRPr lang="en-US" sz="2400" dirty="0">
              <a:solidFill>
                <a:srgbClr val="002060"/>
              </a:solidFill>
            </a:endParaRPr>
          </a:p>
        </p:txBody>
      </p:sp>
      <p:sp>
        <p:nvSpPr>
          <p:cNvPr id="5" name="TextBox 4"/>
          <p:cNvSpPr txBox="1"/>
          <p:nvPr/>
        </p:nvSpPr>
        <p:spPr>
          <a:xfrm>
            <a:off x="4135902" y="2293826"/>
            <a:ext cx="7737230" cy="3816429"/>
          </a:xfrm>
          <a:prstGeom prst="rect">
            <a:avLst/>
          </a:prstGeom>
          <a:noFill/>
        </p:spPr>
        <p:txBody>
          <a:bodyPr wrap="square" rtlCol="0">
            <a:spAutoFit/>
          </a:bodyPr>
          <a:lstStyle/>
          <a:p>
            <a:pPr algn="ctr"/>
            <a:r>
              <a:rPr lang="en-US" sz="2200" dirty="0" smtClean="0"/>
              <a:t>   Listed on the left are the features in our stroke prediction dataset with the Stroke feature being our target. It’s a classification problem which has only 2 categories ‘No Stroke’ OR ‘Stroke’.</a:t>
            </a:r>
          </a:p>
          <a:p>
            <a:pPr algn="ctr"/>
            <a:r>
              <a:rPr lang="en-US" sz="2200" dirty="0"/>
              <a:t>    According to the Center for Disease Control and </a:t>
            </a:r>
            <a:r>
              <a:rPr lang="en-US" sz="2200" dirty="0" smtClean="0"/>
              <a:t>Prevention the major features in this dataset are also the contributing factors to Stroke in the </a:t>
            </a:r>
            <a:r>
              <a:rPr lang="en-US" sz="2200" dirty="0"/>
              <a:t>U</a:t>
            </a:r>
            <a:r>
              <a:rPr lang="en-US" sz="2200" dirty="0" smtClean="0"/>
              <a:t>nited States.</a:t>
            </a:r>
          </a:p>
          <a:p>
            <a:pPr algn="ctr"/>
            <a:r>
              <a:rPr lang="en-US" sz="2200" dirty="0" smtClean="0"/>
              <a:t>These features include Hypertension, Pre existing Heart Diseases, Marriage; If someone is consistently under pressure or being stressed at a work place is a contributing factor.  Average Glucose Level, Body Mass Index (BMI) and Smoking Status are manageable factors that can also lead to stroke depending on lifestyle choices.</a:t>
            </a:r>
          </a:p>
        </p:txBody>
      </p:sp>
    </p:spTree>
    <p:extLst>
      <p:ext uri="{BB962C8B-B14F-4D97-AF65-F5344CB8AC3E}">
        <p14:creationId xmlns:p14="http://schemas.microsoft.com/office/powerpoint/2010/main" val="123927544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05503" y="850300"/>
            <a:ext cx="13419786" cy="708338"/>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576346" cy="6858000"/>
          </a:xfrm>
          <a:prstGeom prst="rect">
            <a:avLst/>
          </a:prstGeom>
        </p:spPr>
      </p:pic>
      <p:sp>
        <p:nvSpPr>
          <p:cNvPr id="4" name="Rounded Rectangle 3"/>
          <p:cNvSpPr/>
          <p:nvPr/>
        </p:nvSpPr>
        <p:spPr>
          <a:xfrm>
            <a:off x="5383960" y="379829"/>
            <a:ext cx="6045535" cy="1561514"/>
          </a:xfrm>
          <a:prstGeom prst="roundRect">
            <a:avLst/>
          </a:prstGeom>
          <a:effectLst>
            <a:softEdge rad="12700"/>
          </a:effectLst>
        </p:spPr>
        <p:style>
          <a:lnRef idx="1">
            <a:schemeClr val="accent1"/>
          </a:lnRef>
          <a:fillRef idx="1003">
            <a:schemeClr val="dk2"/>
          </a:fillRef>
          <a:effectRef idx="1">
            <a:schemeClr val="accent1"/>
          </a:effectRef>
          <a:fontRef idx="minor">
            <a:schemeClr val="dk1"/>
          </a:fontRef>
        </p:style>
        <p:txBody>
          <a:bodyPr rtlCol="0" anchor="ctr"/>
          <a:lstStyle/>
          <a:p>
            <a:pPr algn="ctr"/>
            <a:r>
              <a:rPr lang="en-US" sz="5000" b="1" dirty="0" smtClean="0">
                <a:ln>
                  <a:solidFill>
                    <a:schemeClr val="tx1"/>
                  </a:solidFill>
                </a:ln>
                <a:solidFill>
                  <a:schemeClr val="bg1"/>
                </a:solidFill>
              </a:rPr>
              <a:t>Body Mass Index</a:t>
            </a:r>
          </a:p>
          <a:p>
            <a:pPr algn="ctr"/>
            <a:r>
              <a:rPr lang="en-US" sz="5000" b="1" dirty="0" smtClean="0">
                <a:ln>
                  <a:solidFill>
                    <a:schemeClr val="tx1"/>
                  </a:solidFill>
                </a:ln>
                <a:solidFill>
                  <a:schemeClr val="bg1"/>
                </a:solidFill>
              </a:rPr>
              <a:t>(BMI)</a:t>
            </a:r>
            <a:endParaRPr lang="en-US" sz="5000" b="1" dirty="0">
              <a:ln>
                <a:solidFill>
                  <a:schemeClr val="tx1"/>
                </a:solidFill>
              </a:ln>
              <a:solidFill>
                <a:schemeClr val="bg1"/>
              </a:solidFill>
            </a:endParaRPr>
          </a:p>
        </p:txBody>
      </p:sp>
      <p:sp>
        <p:nvSpPr>
          <p:cNvPr id="5" name="TextBox 4"/>
          <p:cNvSpPr txBox="1"/>
          <p:nvPr/>
        </p:nvSpPr>
        <p:spPr>
          <a:xfrm>
            <a:off x="5271416" y="2408938"/>
            <a:ext cx="6443003" cy="3754874"/>
          </a:xfrm>
          <a:prstGeom prst="rect">
            <a:avLst/>
          </a:prstGeom>
          <a:noFill/>
        </p:spPr>
        <p:txBody>
          <a:bodyPr wrap="square" rtlCol="0">
            <a:spAutoFit/>
          </a:bodyPr>
          <a:lstStyle/>
          <a:p>
            <a:pPr algn="ctr"/>
            <a:r>
              <a:rPr lang="en-US" sz="3400" dirty="0" smtClean="0"/>
              <a:t>   Body </a:t>
            </a:r>
            <a:r>
              <a:rPr lang="en-US" sz="3400" dirty="0"/>
              <a:t>Mass Index (BMI) is a person’s weight in kilograms (or pounds) divided by the square of height in meters (or feet). A high BMI can indicate high body fatness; BMI screens for weight categories that may lead to health problems.</a:t>
            </a:r>
          </a:p>
        </p:txBody>
      </p:sp>
    </p:spTree>
    <p:extLst>
      <p:ext uri="{BB962C8B-B14F-4D97-AF65-F5344CB8AC3E}">
        <p14:creationId xmlns:p14="http://schemas.microsoft.com/office/powerpoint/2010/main" val="10698086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extLst>
              <a:ext uri="{28A0092B-C50C-407E-A947-70E740481C1C}">
                <a14:useLocalDpi xmlns:a14="http://schemas.microsoft.com/office/drawing/2010/main" val="0"/>
              </a:ext>
            </a:extLst>
          </a:blip>
          <a:stretch>
            <a:fillRect/>
          </a:stretch>
        </p:blipFill>
        <p:spPr>
          <a:xfrm>
            <a:off x="5444198" y="2250842"/>
            <a:ext cx="6063981" cy="3977054"/>
          </a:xfrm>
          <a:prstGeom prst="rect">
            <a:avLst/>
          </a:prstGeom>
        </p:spPr>
      </p:pic>
      <p:sp>
        <p:nvSpPr>
          <p:cNvPr id="5" name="TextBox 4"/>
          <p:cNvSpPr txBox="1"/>
          <p:nvPr/>
        </p:nvSpPr>
        <p:spPr>
          <a:xfrm>
            <a:off x="478301" y="2166416"/>
            <a:ext cx="4783016" cy="4678204"/>
          </a:xfrm>
          <a:prstGeom prst="rect">
            <a:avLst/>
          </a:prstGeom>
          <a:noFill/>
        </p:spPr>
        <p:txBody>
          <a:bodyPr wrap="square" rtlCol="0">
            <a:spAutoFit/>
          </a:bodyPr>
          <a:lstStyle/>
          <a:p>
            <a:r>
              <a:rPr lang="en-US" sz="2000" dirty="0" smtClean="0"/>
              <a:t>    In </a:t>
            </a:r>
            <a:r>
              <a:rPr lang="en-US" sz="2000" dirty="0"/>
              <a:t>the Histogram </a:t>
            </a:r>
            <a:r>
              <a:rPr lang="en-US" sz="2000" dirty="0" smtClean="0"/>
              <a:t>on the right, </a:t>
            </a:r>
            <a:r>
              <a:rPr lang="en-US" sz="2000" dirty="0"/>
              <a:t>it shows patient at age 24 and under, and those above the age of 75 have a lower Body Mass Index. Teenagers and young adult are a lot mobile and tend to engage in more outdoor activities than any other age groups which contributes to a lower Body Mass Index. Those in of age range of 75 and up tend to shrink down in size the older they get which also contributes to a lower Body Mass Index. The histogram shows other age groups with a higher Body Mass Index. Obesity and Excess weight does increase the risk of severe illness and other health problems.</a:t>
            </a:r>
          </a:p>
          <a:p>
            <a:endParaRPr lang="en-US" dirty="0"/>
          </a:p>
        </p:txBody>
      </p:sp>
      <p:sp>
        <p:nvSpPr>
          <p:cNvPr id="6" name="Rectangle 5"/>
          <p:cNvSpPr/>
          <p:nvPr/>
        </p:nvSpPr>
        <p:spPr>
          <a:xfrm>
            <a:off x="-563301" y="794028"/>
            <a:ext cx="13419786" cy="708338"/>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1167622" y="257308"/>
            <a:ext cx="9692640" cy="1555990"/>
          </a:xfrm>
          <a:prstGeom prst="roundRect">
            <a:avLst/>
          </a:prstGeom>
          <a:effectLst>
            <a:softEdge rad="12700"/>
          </a:effectLst>
        </p:spPr>
        <p:style>
          <a:lnRef idx="1">
            <a:schemeClr val="accent1"/>
          </a:lnRef>
          <a:fillRef idx="1003">
            <a:schemeClr val="dk2"/>
          </a:fillRef>
          <a:effectRef idx="1">
            <a:schemeClr val="accent1"/>
          </a:effectRef>
          <a:fontRef idx="minor">
            <a:schemeClr val="dk1"/>
          </a:fontRef>
        </p:style>
        <p:txBody>
          <a:bodyPr rtlCol="0" anchor="ctr"/>
          <a:lstStyle/>
          <a:p>
            <a:pPr algn="ctr"/>
            <a:r>
              <a:rPr lang="en-US" sz="5000" b="1" dirty="0" smtClean="0">
                <a:ln>
                  <a:solidFill>
                    <a:schemeClr val="tx1"/>
                  </a:solidFill>
                </a:ln>
                <a:solidFill>
                  <a:schemeClr val="bg1"/>
                </a:solidFill>
              </a:rPr>
              <a:t>Body Mass Index (BMI)</a:t>
            </a:r>
          </a:p>
          <a:p>
            <a:pPr algn="ctr"/>
            <a:r>
              <a:rPr lang="en-US" sz="5000" b="1" dirty="0" smtClean="0">
                <a:ln>
                  <a:solidFill>
                    <a:schemeClr val="tx1"/>
                  </a:solidFill>
                </a:ln>
                <a:solidFill>
                  <a:schemeClr val="bg1"/>
                </a:solidFill>
              </a:rPr>
              <a:t>In Explanatory Visualization</a:t>
            </a:r>
            <a:endParaRPr lang="en-US" sz="5000" b="1" dirty="0">
              <a:ln>
                <a:solidFill>
                  <a:schemeClr val="tx1"/>
                </a:solidFill>
              </a:ln>
              <a:solidFill>
                <a:schemeClr val="bg1"/>
              </a:solidFill>
            </a:endParaRPr>
          </a:p>
        </p:txBody>
      </p:sp>
    </p:spTree>
    <p:extLst>
      <p:ext uri="{BB962C8B-B14F-4D97-AF65-F5344CB8AC3E}">
        <p14:creationId xmlns:p14="http://schemas.microsoft.com/office/powerpoint/2010/main" val="129916521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05503" y="850300"/>
            <a:ext cx="13419786" cy="708338"/>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5124102" cy="6858000"/>
          </a:xfrm>
          <a:prstGeom prst="rect">
            <a:avLst/>
          </a:prstGeom>
        </p:spPr>
      </p:pic>
      <p:sp>
        <p:nvSpPr>
          <p:cNvPr id="4" name="Rounded Rectangle 3"/>
          <p:cNvSpPr/>
          <p:nvPr/>
        </p:nvSpPr>
        <p:spPr>
          <a:xfrm>
            <a:off x="6340569" y="658947"/>
            <a:ext cx="4899518" cy="1099515"/>
          </a:xfrm>
          <a:prstGeom prst="roundRect">
            <a:avLst/>
          </a:prstGeom>
          <a:effectLst>
            <a:softEdge rad="12700"/>
          </a:effectLst>
        </p:spPr>
        <p:style>
          <a:lnRef idx="1">
            <a:schemeClr val="accent1"/>
          </a:lnRef>
          <a:fillRef idx="1003">
            <a:schemeClr val="dk2"/>
          </a:fillRef>
          <a:effectRef idx="1">
            <a:schemeClr val="accent1"/>
          </a:effectRef>
          <a:fontRef idx="minor">
            <a:schemeClr val="dk1"/>
          </a:fontRef>
        </p:style>
        <p:txBody>
          <a:bodyPr rtlCol="0" anchor="ctr"/>
          <a:lstStyle/>
          <a:p>
            <a:pPr algn="ctr"/>
            <a:r>
              <a:rPr lang="en-US" sz="6000" b="1" dirty="0" smtClean="0">
                <a:ln>
                  <a:solidFill>
                    <a:schemeClr val="tx1"/>
                  </a:solidFill>
                </a:ln>
                <a:solidFill>
                  <a:schemeClr val="bg1"/>
                </a:solidFill>
              </a:rPr>
              <a:t>Marriage</a:t>
            </a:r>
          </a:p>
        </p:txBody>
      </p:sp>
      <p:sp>
        <p:nvSpPr>
          <p:cNvPr id="5" name="TextBox 4"/>
          <p:cNvSpPr txBox="1"/>
          <p:nvPr/>
        </p:nvSpPr>
        <p:spPr>
          <a:xfrm>
            <a:off x="5674334" y="1921679"/>
            <a:ext cx="6231987" cy="4832092"/>
          </a:xfrm>
          <a:prstGeom prst="rect">
            <a:avLst/>
          </a:prstGeom>
          <a:noFill/>
        </p:spPr>
        <p:txBody>
          <a:bodyPr wrap="square" rtlCol="0">
            <a:spAutoFit/>
          </a:bodyPr>
          <a:lstStyle/>
          <a:p>
            <a:r>
              <a:rPr lang="en-US" sz="2200" dirty="0" smtClean="0"/>
              <a:t>   The Institution of Marriage </a:t>
            </a:r>
            <a:r>
              <a:rPr lang="en-US" sz="2200" dirty="0"/>
              <a:t>is a manageable factor </a:t>
            </a:r>
            <a:r>
              <a:rPr lang="en-US" sz="2200" dirty="0" smtClean="0"/>
              <a:t>because it has it’s cons and pros. However, it can </a:t>
            </a:r>
            <a:r>
              <a:rPr lang="en-US" sz="2200" dirty="0"/>
              <a:t>come with lots of stress based </a:t>
            </a:r>
            <a:r>
              <a:rPr lang="en-US" sz="2200" dirty="0" smtClean="0"/>
              <a:t>on some important factors surrounding a marital relation.</a:t>
            </a:r>
          </a:p>
          <a:p>
            <a:r>
              <a:rPr lang="en-US" sz="2200" dirty="0" smtClean="0"/>
              <a:t>   First and fore most one’s choice of life partner is a very big factor, then you have other manageable factors such as </a:t>
            </a:r>
            <a:r>
              <a:rPr lang="en-US" sz="2200" dirty="0"/>
              <a:t>E</a:t>
            </a:r>
            <a:r>
              <a:rPr lang="en-US" sz="2200" dirty="0" smtClean="0"/>
              <a:t>motional </a:t>
            </a:r>
            <a:r>
              <a:rPr lang="en-US" sz="2200" dirty="0"/>
              <a:t>S</a:t>
            </a:r>
            <a:r>
              <a:rPr lang="en-US" sz="2200" dirty="0" smtClean="0"/>
              <a:t>tability, Financial Security, Work-Life Balance, Parenting and third Party interference. Pre-marital and marital counselling are highly recommended for married couples.   </a:t>
            </a:r>
          </a:p>
          <a:p>
            <a:r>
              <a:rPr lang="en-US" sz="2200" dirty="0"/>
              <a:t> </a:t>
            </a:r>
            <a:r>
              <a:rPr lang="en-US" sz="2200" dirty="0" smtClean="0"/>
              <a:t>  Unfortunately today in the United States, couple often self-medicate while dealing with stress, some self medicate on pain killers while others lean towards smoking which leads to health issues.</a:t>
            </a:r>
            <a:endParaRPr lang="en-US" sz="2200" dirty="0"/>
          </a:p>
        </p:txBody>
      </p:sp>
    </p:spTree>
    <p:extLst>
      <p:ext uri="{BB962C8B-B14F-4D97-AF65-F5344CB8AC3E}">
        <p14:creationId xmlns:p14="http://schemas.microsoft.com/office/powerpoint/2010/main" val="21675079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63301" y="794028"/>
            <a:ext cx="13419786" cy="708338"/>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ounded Rectangle 2"/>
          <p:cNvSpPr/>
          <p:nvPr/>
        </p:nvSpPr>
        <p:spPr>
          <a:xfrm>
            <a:off x="1209826" y="257308"/>
            <a:ext cx="9692640" cy="1555990"/>
          </a:xfrm>
          <a:prstGeom prst="roundRect">
            <a:avLst/>
          </a:prstGeom>
          <a:effectLst>
            <a:softEdge rad="12700"/>
          </a:effectLst>
        </p:spPr>
        <p:style>
          <a:lnRef idx="1">
            <a:schemeClr val="accent1"/>
          </a:lnRef>
          <a:fillRef idx="1003">
            <a:schemeClr val="dk2"/>
          </a:fillRef>
          <a:effectRef idx="1">
            <a:schemeClr val="accent1"/>
          </a:effectRef>
          <a:fontRef idx="minor">
            <a:schemeClr val="dk1"/>
          </a:fontRef>
        </p:style>
        <p:txBody>
          <a:bodyPr rtlCol="0" anchor="ctr"/>
          <a:lstStyle/>
          <a:p>
            <a:pPr algn="ctr"/>
            <a:r>
              <a:rPr lang="en-US" sz="5000" b="1" dirty="0" smtClean="0">
                <a:ln>
                  <a:solidFill>
                    <a:schemeClr val="tx1"/>
                  </a:solidFill>
                </a:ln>
                <a:solidFill>
                  <a:schemeClr val="bg1"/>
                </a:solidFill>
              </a:rPr>
              <a:t>Marriage</a:t>
            </a:r>
          </a:p>
          <a:p>
            <a:pPr algn="ctr"/>
            <a:r>
              <a:rPr lang="en-US" sz="5000" b="1" dirty="0" smtClean="0">
                <a:ln>
                  <a:solidFill>
                    <a:schemeClr val="tx1"/>
                  </a:solidFill>
                </a:ln>
                <a:solidFill>
                  <a:schemeClr val="bg1"/>
                </a:solidFill>
              </a:rPr>
              <a:t>In Explanatory Visualization</a:t>
            </a:r>
            <a:endParaRPr lang="en-US" sz="5000" b="1" dirty="0">
              <a:ln>
                <a:solidFill>
                  <a:schemeClr val="tx1"/>
                </a:solidFill>
              </a:ln>
              <a:solidFill>
                <a:schemeClr val="bg1"/>
              </a:solidFill>
            </a:endParaRPr>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5339128" y="2109426"/>
            <a:ext cx="6419915" cy="4149457"/>
          </a:xfrm>
          <a:prstGeom prst="rect">
            <a:avLst/>
          </a:prstGeom>
        </p:spPr>
      </p:pic>
      <p:sp>
        <p:nvSpPr>
          <p:cNvPr id="5" name="TextBox 4"/>
          <p:cNvSpPr txBox="1"/>
          <p:nvPr/>
        </p:nvSpPr>
        <p:spPr>
          <a:xfrm>
            <a:off x="534573" y="2207902"/>
            <a:ext cx="4332850" cy="3970318"/>
          </a:xfrm>
          <a:prstGeom prst="rect">
            <a:avLst/>
          </a:prstGeom>
          <a:noFill/>
        </p:spPr>
        <p:txBody>
          <a:bodyPr wrap="square" rtlCol="0">
            <a:spAutoFit/>
          </a:bodyPr>
          <a:lstStyle/>
          <a:p>
            <a:r>
              <a:rPr lang="en-US" sz="2600" dirty="0" smtClean="0"/>
              <a:t>  In the Bar-plot on the right, </a:t>
            </a:r>
            <a:r>
              <a:rPr lang="en-US" sz="2600" dirty="0"/>
              <a:t>we see that marital status correlates with smoking status. We also see that married patients have a higher smoking rate than unmarried patients. Marriage can cause lots of stress that turns a none-smoker into a smoker.</a:t>
            </a:r>
          </a:p>
          <a:p>
            <a:endParaRPr lang="en-US" dirty="0"/>
          </a:p>
        </p:txBody>
      </p:sp>
    </p:spTree>
    <p:extLst>
      <p:ext uri="{BB962C8B-B14F-4D97-AF65-F5344CB8AC3E}">
        <p14:creationId xmlns:p14="http://schemas.microsoft.com/office/powerpoint/2010/main" val="80298779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63301" y="794028"/>
            <a:ext cx="13419786" cy="708338"/>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ounded Rectangle 2"/>
          <p:cNvSpPr/>
          <p:nvPr/>
        </p:nvSpPr>
        <p:spPr>
          <a:xfrm>
            <a:off x="464239" y="525668"/>
            <a:ext cx="6231983" cy="1245058"/>
          </a:xfrm>
          <a:prstGeom prst="roundRect">
            <a:avLst/>
          </a:prstGeom>
          <a:effectLst>
            <a:softEdge rad="12700"/>
          </a:effectLst>
        </p:spPr>
        <p:style>
          <a:lnRef idx="1">
            <a:schemeClr val="accent1"/>
          </a:lnRef>
          <a:fillRef idx="1003">
            <a:schemeClr val="dk2"/>
          </a:fillRef>
          <a:effectRef idx="1">
            <a:schemeClr val="accent1"/>
          </a:effectRef>
          <a:fontRef idx="minor">
            <a:schemeClr val="dk1"/>
          </a:fontRef>
        </p:style>
        <p:txBody>
          <a:bodyPr rtlCol="0" anchor="ctr"/>
          <a:lstStyle/>
          <a:p>
            <a:pPr algn="ctr"/>
            <a:r>
              <a:rPr lang="en-US" sz="5000" b="1" dirty="0" smtClean="0">
                <a:ln>
                  <a:solidFill>
                    <a:schemeClr val="tx1"/>
                  </a:solidFill>
                </a:ln>
                <a:solidFill>
                  <a:schemeClr val="bg1"/>
                </a:solidFill>
              </a:rPr>
              <a:t>Summary of Model</a:t>
            </a:r>
          </a:p>
        </p:txBody>
      </p:sp>
      <p:sp>
        <p:nvSpPr>
          <p:cNvPr id="4" name="TextBox 3"/>
          <p:cNvSpPr txBox="1"/>
          <p:nvPr/>
        </p:nvSpPr>
        <p:spPr>
          <a:xfrm>
            <a:off x="590842" y="2194560"/>
            <a:ext cx="6302327" cy="4955203"/>
          </a:xfrm>
          <a:prstGeom prst="rect">
            <a:avLst/>
          </a:prstGeom>
          <a:noFill/>
        </p:spPr>
        <p:txBody>
          <a:bodyPr wrap="square" rtlCol="0">
            <a:spAutoFit/>
          </a:bodyPr>
          <a:lstStyle/>
          <a:p>
            <a:r>
              <a:rPr lang="en-US" sz="2000" dirty="0" smtClean="0"/>
              <a:t>   Our </a:t>
            </a:r>
            <a:r>
              <a:rPr lang="en-US" sz="2000" dirty="0"/>
              <a:t>model was created to help predict the Outcome of Stroke Disease using the features in our dataset, though it required cleaning and transformation. It was also feature engineered by applying PCA to speed up the run time.</a:t>
            </a:r>
          </a:p>
          <a:p>
            <a:r>
              <a:rPr lang="en-US" sz="2000" dirty="0"/>
              <a:t> </a:t>
            </a:r>
            <a:r>
              <a:rPr lang="en-US" sz="2000" dirty="0" smtClean="0"/>
              <a:t>  The </a:t>
            </a:r>
            <a:r>
              <a:rPr lang="en-US" sz="2000" dirty="0"/>
              <a:t>2 </a:t>
            </a:r>
            <a:r>
              <a:rPr lang="en-US" sz="2000" dirty="0" smtClean="0"/>
              <a:t>classification models </a:t>
            </a:r>
            <a:r>
              <a:rPr lang="en-US" sz="2000" dirty="0"/>
              <a:t>were created to predict the outcome of </a:t>
            </a:r>
            <a:r>
              <a:rPr lang="en-US" sz="2000" dirty="0"/>
              <a:t>S</a:t>
            </a:r>
            <a:r>
              <a:rPr lang="en-US" sz="2000" dirty="0" smtClean="0"/>
              <a:t>troke Disease, </a:t>
            </a:r>
            <a:r>
              <a:rPr lang="en-US" sz="2000" dirty="0"/>
              <a:t>the first model is a </a:t>
            </a:r>
            <a:r>
              <a:rPr lang="en-US" sz="2000" dirty="0" err="1"/>
              <a:t>DecisionTreeClassifier</a:t>
            </a:r>
            <a:r>
              <a:rPr lang="en-US" sz="2000" dirty="0"/>
              <a:t> and the 2</a:t>
            </a:r>
            <a:r>
              <a:rPr lang="en-US" sz="2000" baseline="30000" dirty="0"/>
              <a:t>nd</a:t>
            </a:r>
            <a:r>
              <a:rPr lang="en-US" sz="2000" dirty="0"/>
              <a:t> model is </a:t>
            </a:r>
            <a:r>
              <a:rPr lang="en-US" sz="2000" dirty="0" err="1"/>
              <a:t>KNeighborsClassifier</a:t>
            </a:r>
            <a:r>
              <a:rPr lang="en-US" sz="2000" dirty="0"/>
              <a:t>. Evaluating both models using </a:t>
            </a:r>
            <a:r>
              <a:rPr lang="en-US" sz="2000" dirty="0" err="1"/>
              <a:t>GridSearch</a:t>
            </a:r>
            <a:r>
              <a:rPr lang="en-US" sz="2000" dirty="0"/>
              <a:t> CV and Classification Report, we end up with an identical test score for both first and second model. </a:t>
            </a:r>
            <a:endParaRPr lang="en-US" sz="2000" dirty="0" smtClean="0"/>
          </a:p>
          <a:p>
            <a:r>
              <a:rPr lang="en-US" sz="2000" dirty="0" smtClean="0"/>
              <a:t>   The 2</a:t>
            </a:r>
            <a:r>
              <a:rPr lang="en-US" sz="2000" baseline="30000" dirty="0" smtClean="0"/>
              <a:t>nd</a:t>
            </a:r>
            <a:r>
              <a:rPr lang="en-US" sz="2000" dirty="0" smtClean="0"/>
              <a:t> model out of the 2 models was selected </a:t>
            </a:r>
            <a:r>
              <a:rPr lang="en-US" sz="2000" dirty="0"/>
              <a:t>for production because it has just the concise number of hyper </a:t>
            </a:r>
            <a:r>
              <a:rPr lang="en-US" sz="2000" dirty="0" smtClean="0"/>
              <a:t>parameters </a:t>
            </a:r>
            <a:r>
              <a:rPr lang="en-US" sz="2000" dirty="0"/>
              <a:t>needed for tuning which also makes </a:t>
            </a:r>
            <a:r>
              <a:rPr lang="en-US" sz="2000" dirty="0" smtClean="0"/>
              <a:t>it an </a:t>
            </a:r>
            <a:r>
              <a:rPr lang="en-US" sz="2000" dirty="0"/>
              <a:t>ideal model to use </a:t>
            </a:r>
            <a:r>
              <a:rPr lang="en-US" sz="2000" dirty="0" smtClean="0"/>
              <a:t>in predicting of Stroke. </a:t>
            </a:r>
            <a:endParaRPr lang="en-US" sz="2000" dirty="0"/>
          </a:p>
          <a:p>
            <a:endParaRPr lang="en-US" dirty="0"/>
          </a:p>
          <a:p>
            <a:endParaRPr lang="en-US" dirty="0" smtClean="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14153" r="12692"/>
          <a:stretch/>
        </p:blipFill>
        <p:spPr>
          <a:xfrm>
            <a:off x="7258929" y="2194560"/>
            <a:ext cx="4459458" cy="4346448"/>
          </a:xfrm>
          <a:prstGeom prst="rect">
            <a:avLst/>
          </a:prstGeom>
        </p:spPr>
      </p:pic>
    </p:spTree>
    <p:extLst>
      <p:ext uri="{BB962C8B-B14F-4D97-AF65-F5344CB8AC3E}">
        <p14:creationId xmlns:p14="http://schemas.microsoft.com/office/powerpoint/2010/main" val="38936679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63301" y="794028"/>
            <a:ext cx="13419786" cy="708338"/>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ounded Rectangle 2"/>
          <p:cNvSpPr/>
          <p:nvPr/>
        </p:nvSpPr>
        <p:spPr>
          <a:xfrm>
            <a:off x="464239" y="525668"/>
            <a:ext cx="6231983" cy="1245058"/>
          </a:xfrm>
          <a:prstGeom prst="roundRect">
            <a:avLst/>
          </a:prstGeom>
          <a:effectLst>
            <a:softEdge rad="12700"/>
          </a:effectLst>
        </p:spPr>
        <p:style>
          <a:lnRef idx="1">
            <a:schemeClr val="accent1"/>
          </a:lnRef>
          <a:fillRef idx="1003">
            <a:schemeClr val="dk2"/>
          </a:fillRef>
          <a:effectRef idx="1">
            <a:schemeClr val="accent1"/>
          </a:effectRef>
          <a:fontRef idx="minor">
            <a:schemeClr val="dk1"/>
          </a:fontRef>
        </p:style>
        <p:txBody>
          <a:bodyPr rtlCol="0" anchor="ctr"/>
          <a:lstStyle/>
          <a:p>
            <a:pPr algn="ctr"/>
            <a:r>
              <a:rPr lang="en-US" sz="5000" b="1" dirty="0" smtClean="0">
                <a:ln>
                  <a:solidFill>
                    <a:schemeClr val="tx1"/>
                  </a:solidFill>
                </a:ln>
                <a:solidFill>
                  <a:schemeClr val="bg1"/>
                </a:solidFill>
              </a:rPr>
              <a:t>References</a:t>
            </a:r>
          </a:p>
        </p:txBody>
      </p:sp>
      <p:sp>
        <p:nvSpPr>
          <p:cNvPr id="4" name="TextBox 3"/>
          <p:cNvSpPr txBox="1"/>
          <p:nvPr/>
        </p:nvSpPr>
        <p:spPr>
          <a:xfrm>
            <a:off x="464239" y="2194559"/>
            <a:ext cx="10761779" cy="3939540"/>
          </a:xfrm>
          <a:prstGeom prst="rect">
            <a:avLst/>
          </a:prstGeom>
          <a:noFill/>
        </p:spPr>
        <p:txBody>
          <a:bodyPr wrap="square" rtlCol="0">
            <a:spAutoFit/>
          </a:bodyPr>
          <a:lstStyle/>
          <a:p>
            <a:r>
              <a:rPr lang="en-US" sz="3200" b="1" dirty="0" smtClean="0">
                <a:solidFill>
                  <a:srgbClr val="002060"/>
                </a:solidFill>
              </a:rPr>
              <a:t>Data Source:</a:t>
            </a:r>
          </a:p>
          <a:p>
            <a:r>
              <a:rPr lang="en-US" sz="2000" b="1" dirty="0" smtClean="0"/>
              <a:t>Center </a:t>
            </a:r>
            <a:r>
              <a:rPr lang="en-US" sz="2000" b="1" dirty="0"/>
              <a:t>for Disease Control and Prevention</a:t>
            </a:r>
          </a:p>
          <a:p>
            <a:r>
              <a:rPr lang="en-US" dirty="0"/>
              <a:t>https://www.cdc.gov/stroke/facts.htm</a:t>
            </a:r>
          </a:p>
          <a:p>
            <a:r>
              <a:rPr lang="en-US" dirty="0"/>
              <a:t>https://www.cdc.gov/healthyweight/assessing/bmi/</a:t>
            </a:r>
          </a:p>
          <a:p>
            <a:endParaRPr lang="en-US" dirty="0"/>
          </a:p>
          <a:p>
            <a:r>
              <a:rPr lang="en-US" sz="3200" b="1" dirty="0">
                <a:solidFill>
                  <a:srgbClr val="002060"/>
                </a:solidFill>
              </a:rPr>
              <a:t>Image Sources:</a:t>
            </a:r>
          </a:p>
          <a:p>
            <a:r>
              <a:rPr lang="en-US" sz="2000" b="1" dirty="0"/>
              <a:t>Rheumatology Advisor</a:t>
            </a:r>
          </a:p>
          <a:p>
            <a:r>
              <a:rPr lang="en-US" dirty="0"/>
              <a:t>https://www.rheumatologyadvisor.com/home/topics/rheumatoid-arthritis/can-artificial-intelligence-predict-patient-outcomes-in-rheumatoid-arthritis/</a:t>
            </a:r>
          </a:p>
          <a:p>
            <a:endParaRPr lang="en-US" dirty="0"/>
          </a:p>
          <a:p>
            <a:r>
              <a:rPr lang="en-US" sz="2000" b="1" dirty="0" err="1"/>
              <a:t>Pexels</a:t>
            </a:r>
            <a:endParaRPr lang="en-US" sz="2000" b="1" dirty="0"/>
          </a:p>
          <a:p>
            <a:r>
              <a:rPr lang="en-US" dirty="0"/>
              <a:t>https://www.pexels.com/</a:t>
            </a:r>
          </a:p>
        </p:txBody>
      </p:sp>
    </p:spTree>
    <p:extLst>
      <p:ext uri="{BB962C8B-B14F-4D97-AF65-F5344CB8AC3E}">
        <p14:creationId xmlns:p14="http://schemas.microsoft.com/office/powerpoint/2010/main" val="2942215555"/>
      </p:ext>
    </p:extLst>
  </p:cSld>
  <p:clrMapOvr>
    <a:masterClrMapping/>
  </p:clrMapOvr>
  <p:timing>
    <p:tnLst>
      <p:par>
        <p:cTn id="1" dur="indefinite" restart="never" nodeType="tmRoot"/>
      </p:par>
    </p:tnLst>
  </p:timing>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TM04033925[[fn=Droplet]]</Template>
  <TotalTime>565</TotalTime>
  <Words>697</Words>
  <Application>Microsoft Office PowerPoint</Application>
  <PresentationFormat>Widescreen</PresentationFormat>
  <Paragraphs>51</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Palatino Linotype</vt:lpstr>
      <vt:lpstr>Tekton Pro</vt:lpstr>
      <vt:lpstr>Tw Cen MT</vt:lpstr>
      <vt:lpstr>Droplet</vt:lpstr>
      <vt:lpstr>Stroke Prediction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account</dc:creator>
  <cp:lastModifiedBy>Microsoft account</cp:lastModifiedBy>
  <cp:revision>37</cp:revision>
  <dcterms:created xsi:type="dcterms:W3CDTF">2023-01-17T16:35:35Z</dcterms:created>
  <dcterms:modified xsi:type="dcterms:W3CDTF">2023-01-18T02:00:45Z</dcterms:modified>
</cp:coreProperties>
</file>

<file path=docProps/thumbnail.jpeg>
</file>